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sldIdLst>
    <p:sldId id="256" r:id="rId2"/>
    <p:sldId id="257" r:id="rId3"/>
    <p:sldId id="258" r:id="rId4"/>
    <p:sldId id="259" r:id="rId5"/>
    <p:sldId id="260" r:id="rId6"/>
    <p:sldId id="261" r:id="rId7"/>
    <p:sldId id="262" r:id="rId8"/>
    <p:sldId id="268" r:id="rId9"/>
    <p:sldId id="263" r:id="rId10"/>
    <p:sldId id="264" r:id="rId11"/>
    <p:sldId id="267"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3A10F3-0EF1-F74B-97DA-545CC4AA34B9}" type="datetimeFigureOut">
              <a:rPr lang="en-US" smtClean="0"/>
              <a:t>4/30/20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8A6E8A6-B1A6-AF48-A6CB-72BE178EC31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399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A10F3-0EF1-F74B-97DA-545CC4AA34B9}"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6E8A6-B1A6-AF48-A6CB-72BE178EC31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637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A10F3-0EF1-F74B-97DA-545CC4AA34B9}"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6E8A6-B1A6-AF48-A6CB-72BE178EC31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69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A10F3-0EF1-F74B-97DA-545CC4AA34B9}"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6E8A6-B1A6-AF48-A6CB-72BE178EC31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90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3A10F3-0EF1-F74B-97DA-545CC4AA34B9}"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6E8A6-B1A6-AF48-A6CB-72BE178EC31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9574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3A10F3-0EF1-F74B-97DA-545CC4AA34B9}" type="datetimeFigureOut">
              <a:rPr lang="en-US" smtClean="0"/>
              <a:t>4/30/20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6E8A6-B1A6-AF48-A6CB-72BE178EC31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5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3A10F3-0EF1-F74B-97DA-545CC4AA34B9}" type="datetimeFigureOut">
              <a:rPr lang="en-US" smtClean="0"/>
              <a:t>4/30/20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6E8A6-B1A6-AF48-A6CB-72BE178EC31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20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3A10F3-0EF1-F74B-97DA-545CC4AA34B9}" type="datetimeFigureOut">
              <a:rPr lang="en-US" smtClean="0"/>
              <a:t>4/30/20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A6E8A6-B1A6-AF48-A6CB-72BE178EC31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7550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A10F3-0EF1-F74B-97DA-545CC4AA34B9}" type="datetimeFigureOut">
              <a:rPr lang="en-US" smtClean="0"/>
              <a:t>4/30/20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A6E8A6-B1A6-AF48-A6CB-72BE178EC319}" type="slidenum">
              <a:rPr lang="en-US" smtClean="0"/>
              <a:t>‹#›</a:t>
            </a:fld>
            <a:endParaRPr lang="en-US"/>
          </a:p>
        </p:txBody>
      </p:sp>
    </p:spTree>
    <p:extLst>
      <p:ext uri="{BB962C8B-B14F-4D97-AF65-F5344CB8AC3E}">
        <p14:creationId xmlns:p14="http://schemas.microsoft.com/office/powerpoint/2010/main" val="131632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3A10F3-0EF1-F74B-97DA-545CC4AA34B9}" type="datetimeFigureOut">
              <a:rPr lang="en-US" smtClean="0"/>
              <a:t>4/30/20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6E8A6-B1A6-AF48-A6CB-72BE178EC31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097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63A10F3-0EF1-F74B-97DA-545CC4AA34B9}" type="datetimeFigureOut">
              <a:rPr lang="en-US" smtClean="0"/>
              <a:t>4/30/20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8A6E8A6-B1A6-AF48-A6CB-72BE178EC31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9563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63A10F3-0EF1-F74B-97DA-545CC4AA34B9}" type="datetimeFigureOut">
              <a:rPr lang="en-US" smtClean="0"/>
              <a:t>4/30/20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8A6E8A6-B1A6-AF48-A6CB-72BE178EC31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3195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1169-50D1-D743-A5DF-1CE1ECA21712}"/>
              </a:ext>
            </a:extLst>
          </p:cNvPr>
          <p:cNvSpPr>
            <a:spLocks noGrp="1"/>
          </p:cNvSpPr>
          <p:nvPr>
            <p:ph type="ctrTitle"/>
          </p:nvPr>
        </p:nvSpPr>
        <p:spPr/>
        <p:txBody>
          <a:bodyPr>
            <a:normAutofit fontScale="90000"/>
          </a:bodyPr>
          <a:lstStyle/>
          <a:p>
            <a:r>
              <a:rPr lang="en-US" dirty="0"/>
              <a:t>Development Sites within Cambridge, UK</a:t>
            </a:r>
          </a:p>
        </p:txBody>
      </p:sp>
      <p:sp>
        <p:nvSpPr>
          <p:cNvPr id="3" name="Subtitle 2">
            <a:extLst>
              <a:ext uri="{FF2B5EF4-FFF2-40B4-BE49-F238E27FC236}">
                <a16:creationId xmlns:a16="http://schemas.microsoft.com/office/drawing/2014/main" id="{0EEA52C9-D16F-7143-A589-F8403460D30C}"/>
              </a:ext>
            </a:extLst>
          </p:cNvPr>
          <p:cNvSpPr>
            <a:spLocks noGrp="1"/>
          </p:cNvSpPr>
          <p:nvPr>
            <p:ph type="subTitle" idx="1"/>
          </p:nvPr>
        </p:nvSpPr>
        <p:spPr/>
        <p:txBody>
          <a:bodyPr/>
          <a:lstStyle/>
          <a:p>
            <a:r>
              <a:rPr lang="en-US" dirty="0"/>
              <a:t>By Chris Winnard</a:t>
            </a:r>
          </a:p>
        </p:txBody>
      </p:sp>
    </p:spTree>
    <p:extLst>
      <p:ext uri="{BB962C8B-B14F-4D97-AF65-F5344CB8AC3E}">
        <p14:creationId xmlns:p14="http://schemas.microsoft.com/office/powerpoint/2010/main" val="58004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CB1A-8AFE-DA4B-B675-73BB1D1C7AB9}"/>
              </a:ext>
            </a:extLst>
          </p:cNvPr>
          <p:cNvSpPr>
            <a:spLocks noGrp="1"/>
          </p:cNvSpPr>
          <p:nvPr>
            <p:ph type="title"/>
          </p:nvPr>
        </p:nvSpPr>
        <p:spPr/>
        <p:txBody>
          <a:bodyPr/>
          <a:lstStyle/>
          <a:p>
            <a:r>
              <a:rPr lang="en-US" dirty="0"/>
              <a:t>Closest Venues</a:t>
            </a:r>
          </a:p>
        </p:txBody>
      </p:sp>
      <p:sp>
        <p:nvSpPr>
          <p:cNvPr id="7" name="Content Placeholder 6">
            <a:extLst>
              <a:ext uri="{FF2B5EF4-FFF2-40B4-BE49-F238E27FC236}">
                <a16:creationId xmlns:a16="http://schemas.microsoft.com/office/drawing/2014/main" id="{85DAC009-19F1-C243-BB7E-2A09CF5D8263}"/>
              </a:ext>
            </a:extLst>
          </p:cNvPr>
          <p:cNvSpPr>
            <a:spLocks noGrp="1"/>
          </p:cNvSpPr>
          <p:nvPr>
            <p:ph idx="1"/>
          </p:nvPr>
        </p:nvSpPr>
        <p:spPr>
          <a:xfrm>
            <a:off x="1451579" y="2015732"/>
            <a:ext cx="3247743" cy="3450613"/>
          </a:xfrm>
        </p:spPr>
        <p:txBody>
          <a:bodyPr/>
          <a:lstStyle/>
          <a:p>
            <a:r>
              <a:rPr lang="en-US" dirty="0"/>
              <a:t>Info on most common venues within each area allow us to select locations that will best suit the chosen </a:t>
            </a:r>
            <a:r>
              <a:rPr lang="en-US" dirty="0" err="1"/>
              <a:t>demongraphic</a:t>
            </a:r>
            <a:r>
              <a:rPr lang="en-US" dirty="0"/>
              <a:t> – young professional may want more Bars/Pubs and Coffee shops/Cafes</a:t>
            </a:r>
          </a:p>
        </p:txBody>
      </p:sp>
      <p:pic>
        <p:nvPicPr>
          <p:cNvPr id="4" name="Picture 3">
            <a:extLst>
              <a:ext uri="{FF2B5EF4-FFF2-40B4-BE49-F238E27FC236}">
                <a16:creationId xmlns:a16="http://schemas.microsoft.com/office/drawing/2014/main" id="{D5E27E0E-A743-3A40-B9AB-CFD812D8D0F0}"/>
              </a:ext>
            </a:extLst>
          </p:cNvPr>
          <p:cNvPicPr>
            <a:picLocks noChangeAspect="1"/>
          </p:cNvPicPr>
          <p:nvPr/>
        </p:nvPicPr>
        <p:blipFill>
          <a:blip r:embed="rId2"/>
          <a:stretch>
            <a:fillRect/>
          </a:stretch>
        </p:blipFill>
        <p:spPr>
          <a:xfrm>
            <a:off x="5143903" y="2015732"/>
            <a:ext cx="6218257" cy="3249424"/>
          </a:xfrm>
          <a:prstGeom prst="rect">
            <a:avLst/>
          </a:prstGeom>
        </p:spPr>
      </p:pic>
      <p:pic>
        <p:nvPicPr>
          <p:cNvPr id="8" name="Picture 7">
            <a:extLst>
              <a:ext uri="{FF2B5EF4-FFF2-40B4-BE49-F238E27FC236}">
                <a16:creationId xmlns:a16="http://schemas.microsoft.com/office/drawing/2014/main" id="{2C738496-8896-084E-A075-B7458DC00013}"/>
              </a:ext>
            </a:extLst>
          </p:cNvPr>
          <p:cNvPicPr>
            <a:picLocks noChangeAspect="1"/>
          </p:cNvPicPr>
          <p:nvPr/>
        </p:nvPicPr>
        <p:blipFill>
          <a:blip r:embed="rId2"/>
          <a:stretch>
            <a:fillRect/>
          </a:stretch>
        </p:blipFill>
        <p:spPr>
          <a:xfrm>
            <a:off x="5271224" y="2015732"/>
            <a:ext cx="6218257" cy="3249424"/>
          </a:xfrm>
          <a:prstGeom prst="rect">
            <a:avLst/>
          </a:prstGeom>
        </p:spPr>
      </p:pic>
    </p:spTree>
    <p:extLst>
      <p:ext uri="{BB962C8B-B14F-4D97-AF65-F5344CB8AC3E}">
        <p14:creationId xmlns:p14="http://schemas.microsoft.com/office/powerpoint/2010/main" val="3053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A21D-2E43-8B40-AB8E-59010BC1891D}"/>
              </a:ext>
            </a:extLst>
          </p:cNvPr>
          <p:cNvSpPr>
            <a:spLocks noGrp="1"/>
          </p:cNvSpPr>
          <p:nvPr>
            <p:ph type="title"/>
          </p:nvPr>
        </p:nvSpPr>
        <p:spPr/>
        <p:txBody>
          <a:bodyPr/>
          <a:lstStyle/>
          <a:p>
            <a:r>
              <a:rPr lang="en-US" dirty="0"/>
              <a:t>Top Venues – Clustered into Subgroups</a:t>
            </a:r>
          </a:p>
        </p:txBody>
      </p:sp>
      <p:grpSp>
        <p:nvGrpSpPr>
          <p:cNvPr id="10" name="Group 9">
            <a:extLst>
              <a:ext uri="{FF2B5EF4-FFF2-40B4-BE49-F238E27FC236}">
                <a16:creationId xmlns:a16="http://schemas.microsoft.com/office/drawing/2014/main" id="{C6DA73B1-0B07-9943-8B2B-DA9D162342C3}"/>
              </a:ext>
            </a:extLst>
          </p:cNvPr>
          <p:cNvGrpSpPr/>
          <p:nvPr/>
        </p:nvGrpSpPr>
        <p:grpSpPr>
          <a:xfrm>
            <a:off x="402148" y="2706788"/>
            <a:ext cx="10927692" cy="3240000"/>
            <a:chOff x="436871" y="2174353"/>
            <a:chExt cx="10927692" cy="3240000"/>
          </a:xfrm>
        </p:grpSpPr>
        <p:pic>
          <p:nvPicPr>
            <p:cNvPr id="8" name="Picture 7">
              <a:extLst>
                <a:ext uri="{FF2B5EF4-FFF2-40B4-BE49-F238E27FC236}">
                  <a16:creationId xmlns:a16="http://schemas.microsoft.com/office/drawing/2014/main" id="{9D43CA4A-3C36-8641-9FA2-893411AE561E}"/>
                </a:ext>
              </a:extLst>
            </p:cNvPr>
            <p:cNvPicPr>
              <a:picLocks noChangeAspect="1"/>
            </p:cNvPicPr>
            <p:nvPr/>
          </p:nvPicPr>
          <p:blipFill rotWithShape="1">
            <a:blip r:embed="rId2"/>
            <a:srcRect r="24719"/>
            <a:stretch/>
          </p:blipFill>
          <p:spPr>
            <a:xfrm>
              <a:off x="436871" y="2174353"/>
              <a:ext cx="4609692" cy="3240000"/>
            </a:xfrm>
            <a:prstGeom prst="rect">
              <a:avLst/>
            </a:prstGeom>
          </p:spPr>
        </p:pic>
        <p:pic>
          <p:nvPicPr>
            <p:cNvPr id="9" name="Picture 8">
              <a:extLst>
                <a:ext uri="{FF2B5EF4-FFF2-40B4-BE49-F238E27FC236}">
                  <a16:creationId xmlns:a16="http://schemas.microsoft.com/office/drawing/2014/main" id="{26DFA8C4-20AA-B643-B4ED-30D7BB843599}"/>
                </a:ext>
              </a:extLst>
            </p:cNvPr>
            <p:cNvPicPr>
              <a:picLocks noChangeAspect="1"/>
            </p:cNvPicPr>
            <p:nvPr/>
          </p:nvPicPr>
          <p:blipFill>
            <a:blip r:embed="rId3"/>
            <a:stretch>
              <a:fillRect/>
            </a:stretch>
          </p:blipFill>
          <p:spPr>
            <a:xfrm>
              <a:off x="5046563" y="2174353"/>
              <a:ext cx="6318000" cy="3240000"/>
            </a:xfrm>
            <a:prstGeom prst="rect">
              <a:avLst/>
            </a:prstGeom>
          </p:spPr>
        </p:pic>
      </p:grpSp>
      <p:sp>
        <p:nvSpPr>
          <p:cNvPr id="11" name="TextBox 10">
            <a:extLst>
              <a:ext uri="{FF2B5EF4-FFF2-40B4-BE49-F238E27FC236}">
                <a16:creationId xmlns:a16="http://schemas.microsoft.com/office/drawing/2014/main" id="{E4BC9DEA-4978-B04D-B6E8-CB1ECB36C2B8}"/>
              </a:ext>
            </a:extLst>
          </p:cNvPr>
          <p:cNvSpPr txBox="1"/>
          <p:nvPr/>
        </p:nvSpPr>
        <p:spPr>
          <a:xfrm>
            <a:off x="590309" y="2118167"/>
            <a:ext cx="10599120" cy="369332"/>
          </a:xfrm>
          <a:prstGeom prst="rect">
            <a:avLst/>
          </a:prstGeom>
          <a:noFill/>
        </p:spPr>
        <p:txBody>
          <a:bodyPr wrap="none" rtlCol="0">
            <a:spAutoFit/>
          </a:bodyPr>
          <a:lstStyle/>
          <a:p>
            <a:r>
              <a:rPr lang="en-US" dirty="0"/>
              <a:t>Analyzing closet 10 and 100 venues subcategorized provides info on the distribution of Venue types in the Areas</a:t>
            </a:r>
          </a:p>
        </p:txBody>
      </p:sp>
    </p:spTree>
    <p:extLst>
      <p:ext uri="{BB962C8B-B14F-4D97-AF65-F5344CB8AC3E}">
        <p14:creationId xmlns:p14="http://schemas.microsoft.com/office/powerpoint/2010/main" val="296032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AA7E-2481-974B-AB13-B3E23A1F0F7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A4F0B77-5354-9344-B3CA-BACE4D83B123}"/>
              </a:ext>
            </a:extLst>
          </p:cNvPr>
          <p:cNvSpPr>
            <a:spLocks noGrp="1"/>
          </p:cNvSpPr>
          <p:nvPr>
            <p:ph idx="1"/>
          </p:nvPr>
        </p:nvSpPr>
        <p:spPr/>
        <p:txBody>
          <a:bodyPr/>
          <a:lstStyle/>
          <a:p>
            <a:pPr marL="0" indent="0">
              <a:buNone/>
            </a:pPr>
            <a:r>
              <a:rPr lang="en-US" dirty="0"/>
              <a:t>Our Suggestion to the developers would be to invest within the CB2 Area.</a:t>
            </a:r>
          </a:p>
          <a:p>
            <a:r>
              <a:rPr lang="en-US" dirty="0"/>
              <a:t>Its close proximity to the central station makes it ideal to commuters</a:t>
            </a:r>
          </a:p>
          <a:p>
            <a:r>
              <a:rPr lang="en-US" dirty="0"/>
              <a:t>It displays lower levels of reported crimes that the other areas</a:t>
            </a:r>
          </a:p>
          <a:p>
            <a:r>
              <a:rPr lang="en-US" dirty="0"/>
              <a:t>Its close to the most restaurants and many cafes and bars</a:t>
            </a:r>
          </a:p>
          <a:p>
            <a:r>
              <a:rPr lang="en-US" dirty="0"/>
              <a:t>Its 10 closest venues are a spread of many venues types making it ideal to all potential clients requirements</a:t>
            </a:r>
          </a:p>
          <a:p>
            <a:pPr marL="0" indent="0">
              <a:buNone/>
            </a:pPr>
            <a:endParaRPr lang="en-US" dirty="0"/>
          </a:p>
        </p:txBody>
      </p:sp>
    </p:spTree>
    <p:extLst>
      <p:ext uri="{BB962C8B-B14F-4D97-AF65-F5344CB8AC3E}">
        <p14:creationId xmlns:p14="http://schemas.microsoft.com/office/powerpoint/2010/main" val="45922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463B-DB33-5342-893F-21926CD0A7D6}"/>
              </a:ext>
            </a:extLst>
          </p:cNvPr>
          <p:cNvSpPr>
            <a:spLocks noGrp="1"/>
          </p:cNvSpPr>
          <p:nvPr>
            <p:ph type="title"/>
          </p:nvPr>
        </p:nvSpPr>
        <p:spPr/>
        <p:txBody>
          <a:bodyPr/>
          <a:lstStyle/>
          <a:p>
            <a:r>
              <a:rPr lang="en-US" dirty="0"/>
              <a:t>Future Suggestions</a:t>
            </a:r>
          </a:p>
        </p:txBody>
      </p:sp>
      <p:sp>
        <p:nvSpPr>
          <p:cNvPr id="3" name="Content Placeholder 2">
            <a:extLst>
              <a:ext uri="{FF2B5EF4-FFF2-40B4-BE49-F238E27FC236}">
                <a16:creationId xmlns:a16="http://schemas.microsoft.com/office/drawing/2014/main" id="{1BA4A63D-D0EE-6347-BD09-259780D13064}"/>
              </a:ext>
            </a:extLst>
          </p:cNvPr>
          <p:cNvSpPr>
            <a:spLocks noGrp="1"/>
          </p:cNvSpPr>
          <p:nvPr>
            <p:ph idx="1"/>
          </p:nvPr>
        </p:nvSpPr>
        <p:spPr>
          <a:xfrm>
            <a:off x="838200" y="1469985"/>
            <a:ext cx="10515600" cy="4706978"/>
          </a:xfrm>
        </p:spPr>
        <p:txBody>
          <a:bodyPr/>
          <a:lstStyle/>
          <a:p>
            <a:r>
              <a:rPr lang="en-US" dirty="0"/>
              <a:t>Break down crime data into subgroups and analyze </a:t>
            </a:r>
          </a:p>
          <a:p>
            <a:r>
              <a:rPr lang="en-US" dirty="0"/>
              <a:t>Search for information on Housing prices within City and cluster to our Areas to provide information on Area housing prices</a:t>
            </a:r>
          </a:p>
          <a:p>
            <a:r>
              <a:rPr lang="en-US" dirty="0"/>
              <a:t>Search for information on other transport links such as Bus stops and airports distance to provide further information on local transportation and commuter options.</a:t>
            </a:r>
          </a:p>
          <a:p>
            <a:r>
              <a:rPr lang="en-US" dirty="0"/>
              <a:t>Look at surrounding Towns and villages to determine their crime rates, local venues, housing prices and commuter links to the city to determine the chosen demographic would be willing to live further from the city center if it were to cost less.</a:t>
            </a:r>
          </a:p>
        </p:txBody>
      </p:sp>
    </p:spTree>
    <p:extLst>
      <p:ext uri="{BB962C8B-B14F-4D97-AF65-F5344CB8AC3E}">
        <p14:creationId xmlns:p14="http://schemas.microsoft.com/office/powerpoint/2010/main" val="55489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4CBA-9B86-A14D-8ACA-14ED0715F9F4}"/>
              </a:ext>
            </a:extLst>
          </p:cNvPr>
          <p:cNvSpPr>
            <a:spLocks noGrp="1"/>
          </p:cNvSpPr>
          <p:nvPr>
            <p:ph type="title"/>
          </p:nvPr>
        </p:nvSpPr>
        <p:spPr/>
        <p:txBody>
          <a:bodyPr/>
          <a:lstStyle/>
          <a:p>
            <a:r>
              <a:rPr lang="en-US" dirty="0"/>
              <a:t>The Project</a:t>
            </a:r>
          </a:p>
        </p:txBody>
      </p:sp>
      <p:sp>
        <p:nvSpPr>
          <p:cNvPr id="4" name="TextBox 3">
            <a:extLst>
              <a:ext uri="{FF2B5EF4-FFF2-40B4-BE49-F238E27FC236}">
                <a16:creationId xmlns:a16="http://schemas.microsoft.com/office/drawing/2014/main" id="{07BD1B6E-857B-6046-AE8E-CCD2ED12DDE7}"/>
              </a:ext>
            </a:extLst>
          </p:cNvPr>
          <p:cNvSpPr txBox="1"/>
          <p:nvPr/>
        </p:nvSpPr>
        <p:spPr>
          <a:xfrm>
            <a:off x="937549" y="1690688"/>
            <a:ext cx="10532962" cy="3046988"/>
          </a:xfrm>
          <a:prstGeom prst="rect">
            <a:avLst/>
          </a:prstGeom>
          <a:noFill/>
        </p:spPr>
        <p:txBody>
          <a:bodyPr wrap="square" rtlCol="0">
            <a:spAutoFit/>
          </a:bodyPr>
          <a:lstStyle/>
          <a:p>
            <a:pPr marL="457200" indent="-457200">
              <a:buFont typeface="+mj-lt"/>
              <a:buAutoNum type="arabicPeriod"/>
            </a:pPr>
            <a:r>
              <a:rPr lang="en-US" sz="2400" dirty="0"/>
              <a:t>Breakdown the City into Clustered Candidate Areas</a:t>
            </a:r>
          </a:p>
          <a:p>
            <a:pPr marL="457200" indent="-457200">
              <a:buFont typeface="+mj-lt"/>
              <a:buAutoNum type="arabicPeriod"/>
            </a:pPr>
            <a:r>
              <a:rPr lang="en-US" sz="2400" dirty="0"/>
              <a:t>Provide Visual information on Sites locations</a:t>
            </a:r>
          </a:p>
          <a:p>
            <a:pPr marL="457200" indent="-457200">
              <a:buFont typeface="+mj-lt"/>
              <a:buAutoNum type="arabicPeriod"/>
            </a:pPr>
            <a:r>
              <a:rPr lang="en-US" sz="2400" dirty="0"/>
              <a:t>Provide Numerical Information on Proximity to Train Stations</a:t>
            </a:r>
          </a:p>
          <a:p>
            <a:pPr marL="457200" indent="-457200">
              <a:buFont typeface="+mj-lt"/>
              <a:buAutoNum type="arabicPeriod"/>
            </a:pPr>
            <a:r>
              <a:rPr lang="en-US" sz="2400" dirty="0"/>
              <a:t>Determine which areas are ‘Safest’ according to data on local crimes reported from Cambridge Police</a:t>
            </a:r>
          </a:p>
          <a:p>
            <a:pPr marL="457200" indent="-457200">
              <a:buFont typeface="+mj-lt"/>
              <a:buAutoNum type="arabicPeriod"/>
            </a:pPr>
            <a:r>
              <a:rPr lang="en-US" sz="2400" dirty="0"/>
              <a:t>Provide information on Local venues within Cambridge</a:t>
            </a:r>
          </a:p>
          <a:p>
            <a:pPr marL="457200" indent="-457200">
              <a:buFont typeface="+mj-lt"/>
              <a:buAutoNum type="arabicPeriod"/>
            </a:pPr>
            <a:r>
              <a:rPr lang="en-US" sz="2400" dirty="0"/>
              <a:t>Clusters and sub-group the venues according to area to help identify areas that appeal to </a:t>
            </a:r>
            <a:r>
              <a:rPr lang="en-US" sz="2400" dirty="0" err="1"/>
              <a:t>demongraphic</a:t>
            </a:r>
            <a:endParaRPr lang="en-US" sz="2400" dirty="0"/>
          </a:p>
        </p:txBody>
      </p:sp>
    </p:spTree>
    <p:extLst>
      <p:ext uri="{BB962C8B-B14F-4D97-AF65-F5344CB8AC3E}">
        <p14:creationId xmlns:p14="http://schemas.microsoft.com/office/powerpoint/2010/main" val="216767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6C8E-0492-1C45-B6F3-05AAA0C78AE3}"/>
              </a:ext>
            </a:extLst>
          </p:cNvPr>
          <p:cNvSpPr>
            <a:spLocks noGrp="1"/>
          </p:cNvSpPr>
          <p:nvPr>
            <p:ph type="title"/>
          </p:nvPr>
        </p:nvSpPr>
        <p:spPr/>
        <p:txBody>
          <a:bodyPr/>
          <a:lstStyle/>
          <a:p>
            <a:r>
              <a:rPr lang="en-US" dirty="0"/>
              <a:t>The City –  </a:t>
            </a:r>
            <a:r>
              <a:rPr lang="en-US" sz="2400" dirty="0"/>
              <a:t>Location of Cambridge, UK</a:t>
            </a:r>
            <a:endParaRPr lang="en-US" dirty="0"/>
          </a:p>
        </p:txBody>
      </p:sp>
      <p:pic>
        <p:nvPicPr>
          <p:cNvPr id="5" name="Content Placeholder 4">
            <a:extLst>
              <a:ext uri="{FF2B5EF4-FFF2-40B4-BE49-F238E27FC236}">
                <a16:creationId xmlns:a16="http://schemas.microsoft.com/office/drawing/2014/main" id="{B30C24D8-30B8-0048-A682-2E9A11393907}"/>
              </a:ext>
            </a:extLst>
          </p:cNvPr>
          <p:cNvPicPr>
            <a:picLocks noGrp="1" noChangeAspect="1"/>
          </p:cNvPicPr>
          <p:nvPr>
            <p:ph idx="1"/>
          </p:nvPr>
        </p:nvPicPr>
        <p:blipFill>
          <a:blip r:embed="rId2"/>
          <a:stretch>
            <a:fillRect/>
          </a:stretch>
        </p:blipFill>
        <p:spPr>
          <a:xfrm>
            <a:off x="408339" y="1997237"/>
            <a:ext cx="5420417" cy="3837007"/>
          </a:xfrm>
        </p:spPr>
      </p:pic>
      <p:pic>
        <p:nvPicPr>
          <p:cNvPr id="7" name="Picture 6">
            <a:extLst>
              <a:ext uri="{FF2B5EF4-FFF2-40B4-BE49-F238E27FC236}">
                <a16:creationId xmlns:a16="http://schemas.microsoft.com/office/drawing/2014/main" id="{1D226E23-5426-5E44-85DD-5F36D8E2BCF4}"/>
              </a:ext>
            </a:extLst>
          </p:cNvPr>
          <p:cNvPicPr>
            <a:picLocks noChangeAspect="1"/>
          </p:cNvPicPr>
          <p:nvPr/>
        </p:nvPicPr>
        <p:blipFill>
          <a:blip r:embed="rId3"/>
          <a:stretch>
            <a:fillRect/>
          </a:stretch>
        </p:blipFill>
        <p:spPr>
          <a:xfrm>
            <a:off x="6289989" y="1997237"/>
            <a:ext cx="4764865" cy="3837007"/>
          </a:xfrm>
          <a:prstGeom prst="rect">
            <a:avLst/>
          </a:prstGeom>
        </p:spPr>
      </p:pic>
      <p:pic>
        <p:nvPicPr>
          <p:cNvPr id="8" name="Content Placeholder 4">
            <a:extLst>
              <a:ext uri="{FF2B5EF4-FFF2-40B4-BE49-F238E27FC236}">
                <a16:creationId xmlns:a16="http://schemas.microsoft.com/office/drawing/2014/main" id="{3E9A7C96-166A-374A-B50A-D805CD9E9EC3}"/>
              </a:ext>
            </a:extLst>
          </p:cNvPr>
          <p:cNvPicPr>
            <a:picLocks noChangeAspect="1"/>
          </p:cNvPicPr>
          <p:nvPr/>
        </p:nvPicPr>
        <p:blipFill>
          <a:blip r:embed="rId2"/>
          <a:stretch>
            <a:fillRect/>
          </a:stretch>
        </p:blipFill>
        <p:spPr>
          <a:xfrm>
            <a:off x="662982" y="1997237"/>
            <a:ext cx="5420417" cy="3837007"/>
          </a:xfrm>
          <a:prstGeom prst="rect">
            <a:avLst/>
          </a:prstGeom>
        </p:spPr>
      </p:pic>
    </p:spTree>
    <p:extLst>
      <p:ext uri="{BB962C8B-B14F-4D97-AF65-F5344CB8AC3E}">
        <p14:creationId xmlns:p14="http://schemas.microsoft.com/office/powerpoint/2010/main" val="130463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C8C5-EA9A-D44C-869F-12D6E3B5912D}"/>
              </a:ext>
            </a:extLst>
          </p:cNvPr>
          <p:cNvSpPr>
            <a:spLocks noGrp="1"/>
          </p:cNvSpPr>
          <p:nvPr>
            <p:ph type="title"/>
          </p:nvPr>
        </p:nvSpPr>
        <p:spPr/>
        <p:txBody>
          <a:bodyPr/>
          <a:lstStyle/>
          <a:p>
            <a:r>
              <a:rPr lang="en-US" dirty="0"/>
              <a:t>Post Codes</a:t>
            </a:r>
          </a:p>
        </p:txBody>
      </p:sp>
      <p:pic>
        <p:nvPicPr>
          <p:cNvPr id="8" name="Picture 7">
            <a:extLst>
              <a:ext uri="{FF2B5EF4-FFF2-40B4-BE49-F238E27FC236}">
                <a16:creationId xmlns:a16="http://schemas.microsoft.com/office/drawing/2014/main" id="{FFC84EAA-C7B4-6147-B651-2AD22FC5E54D}"/>
              </a:ext>
            </a:extLst>
          </p:cNvPr>
          <p:cNvPicPr>
            <a:picLocks noChangeAspect="1"/>
          </p:cNvPicPr>
          <p:nvPr/>
        </p:nvPicPr>
        <p:blipFill>
          <a:blip r:embed="rId2"/>
          <a:stretch>
            <a:fillRect/>
          </a:stretch>
        </p:blipFill>
        <p:spPr>
          <a:xfrm>
            <a:off x="5856790" y="2028208"/>
            <a:ext cx="5047593" cy="3824137"/>
          </a:xfrm>
          <a:prstGeom prst="rect">
            <a:avLst/>
          </a:prstGeom>
        </p:spPr>
      </p:pic>
      <p:pic>
        <p:nvPicPr>
          <p:cNvPr id="9" name="Content Placeholder 4">
            <a:extLst>
              <a:ext uri="{FF2B5EF4-FFF2-40B4-BE49-F238E27FC236}">
                <a16:creationId xmlns:a16="http://schemas.microsoft.com/office/drawing/2014/main" id="{A86AB148-2BB7-C743-BE31-B38452DA4288}"/>
              </a:ext>
            </a:extLst>
          </p:cNvPr>
          <p:cNvPicPr>
            <a:picLocks noChangeAspect="1"/>
          </p:cNvPicPr>
          <p:nvPr/>
        </p:nvPicPr>
        <p:blipFill>
          <a:blip r:embed="rId3"/>
          <a:stretch>
            <a:fillRect/>
          </a:stretch>
        </p:blipFill>
        <p:spPr>
          <a:xfrm>
            <a:off x="1451579" y="4392130"/>
            <a:ext cx="2759079" cy="1460215"/>
          </a:xfrm>
          <a:prstGeom prst="rect">
            <a:avLst/>
          </a:prstGeom>
        </p:spPr>
      </p:pic>
      <p:sp>
        <p:nvSpPr>
          <p:cNvPr id="12" name="TextBox 11">
            <a:extLst>
              <a:ext uri="{FF2B5EF4-FFF2-40B4-BE49-F238E27FC236}">
                <a16:creationId xmlns:a16="http://schemas.microsoft.com/office/drawing/2014/main" id="{04B789E2-0E99-0643-96F1-927E7F46DC4C}"/>
              </a:ext>
            </a:extLst>
          </p:cNvPr>
          <p:cNvSpPr txBox="1"/>
          <p:nvPr/>
        </p:nvSpPr>
        <p:spPr>
          <a:xfrm>
            <a:off x="1451579" y="2164466"/>
            <a:ext cx="4400115" cy="1754326"/>
          </a:xfrm>
          <a:prstGeom prst="rect">
            <a:avLst/>
          </a:prstGeom>
          <a:noFill/>
        </p:spPr>
        <p:txBody>
          <a:bodyPr wrap="none" rtlCol="0">
            <a:spAutoFit/>
          </a:bodyPr>
          <a:lstStyle/>
          <a:p>
            <a:r>
              <a:rPr lang="en-US" dirty="0"/>
              <a:t>Created and maintained by Governments</a:t>
            </a:r>
          </a:p>
          <a:p>
            <a:r>
              <a:rPr lang="en-US" dirty="0"/>
              <a:t>Royal Mail Postal Service, grid system for</a:t>
            </a:r>
          </a:p>
          <a:p>
            <a:r>
              <a:rPr lang="en-US" dirty="0"/>
              <a:t>Country splits it into over 190,0000 different</a:t>
            </a:r>
          </a:p>
          <a:p>
            <a:r>
              <a:rPr lang="en-US" dirty="0"/>
              <a:t>Locations.</a:t>
            </a:r>
          </a:p>
          <a:p>
            <a:r>
              <a:rPr lang="en-US" dirty="0"/>
              <a:t>We have clustered these into larger location</a:t>
            </a:r>
          </a:p>
          <a:p>
            <a:r>
              <a:rPr lang="en-US" dirty="0"/>
              <a:t>Fields.</a:t>
            </a:r>
          </a:p>
        </p:txBody>
      </p:sp>
    </p:spTree>
    <p:extLst>
      <p:ext uri="{BB962C8B-B14F-4D97-AF65-F5344CB8AC3E}">
        <p14:creationId xmlns:p14="http://schemas.microsoft.com/office/powerpoint/2010/main" val="17914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B6B7-DE89-7245-81D8-5B178AEA3D92}"/>
              </a:ext>
            </a:extLst>
          </p:cNvPr>
          <p:cNvSpPr>
            <a:spLocks noGrp="1"/>
          </p:cNvSpPr>
          <p:nvPr>
            <p:ph type="title"/>
          </p:nvPr>
        </p:nvSpPr>
        <p:spPr/>
        <p:txBody>
          <a:bodyPr/>
          <a:lstStyle/>
          <a:p>
            <a:r>
              <a:rPr lang="en-US" dirty="0"/>
              <a:t>Candidate Areas</a:t>
            </a:r>
          </a:p>
        </p:txBody>
      </p:sp>
      <p:pic>
        <p:nvPicPr>
          <p:cNvPr id="5" name="Picture 4">
            <a:extLst>
              <a:ext uri="{FF2B5EF4-FFF2-40B4-BE49-F238E27FC236}">
                <a16:creationId xmlns:a16="http://schemas.microsoft.com/office/drawing/2014/main" id="{D359CE72-A54E-9740-8428-DEEBEC45082E}"/>
              </a:ext>
            </a:extLst>
          </p:cNvPr>
          <p:cNvPicPr>
            <a:picLocks noChangeAspect="1"/>
          </p:cNvPicPr>
          <p:nvPr/>
        </p:nvPicPr>
        <p:blipFill>
          <a:blip r:embed="rId2"/>
          <a:stretch>
            <a:fillRect/>
          </a:stretch>
        </p:blipFill>
        <p:spPr>
          <a:xfrm>
            <a:off x="5968714" y="2106592"/>
            <a:ext cx="5091699" cy="3845770"/>
          </a:xfrm>
          <a:prstGeom prst="rect">
            <a:avLst/>
          </a:prstGeom>
        </p:spPr>
      </p:pic>
      <p:sp>
        <p:nvSpPr>
          <p:cNvPr id="6" name="TextBox 5">
            <a:extLst>
              <a:ext uri="{FF2B5EF4-FFF2-40B4-BE49-F238E27FC236}">
                <a16:creationId xmlns:a16="http://schemas.microsoft.com/office/drawing/2014/main" id="{F72D37C0-2CBD-CB4C-8A26-3064C9A983E5}"/>
              </a:ext>
            </a:extLst>
          </p:cNvPr>
          <p:cNvSpPr txBox="1"/>
          <p:nvPr/>
        </p:nvSpPr>
        <p:spPr>
          <a:xfrm>
            <a:off x="1451579" y="2361235"/>
            <a:ext cx="405797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5 candidate Areas clustered and created that are distributed across the city</a:t>
            </a:r>
          </a:p>
          <a:p>
            <a:pPr marL="285750" indent="-285750">
              <a:buFont typeface="Arial" panose="020B0604020202020204" pitchFamily="34" charset="0"/>
              <a:buChar char="•"/>
            </a:pPr>
            <a:r>
              <a:rPr lang="en-US" dirty="0"/>
              <a:t>Red circles denote 2 train stations within city</a:t>
            </a:r>
          </a:p>
        </p:txBody>
      </p:sp>
    </p:spTree>
    <p:extLst>
      <p:ext uri="{BB962C8B-B14F-4D97-AF65-F5344CB8AC3E}">
        <p14:creationId xmlns:p14="http://schemas.microsoft.com/office/powerpoint/2010/main" val="335272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28E9-979E-6640-8C5E-D9D5D2F4FDF8}"/>
              </a:ext>
            </a:extLst>
          </p:cNvPr>
          <p:cNvSpPr>
            <a:spLocks noGrp="1"/>
          </p:cNvSpPr>
          <p:nvPr>
            <p:ph type="title"/>
          </p:nvPr>
        </p:nvSpPr>
        <p:spPr/>
        <p:txBody>
          <a:bodyPr/>
          <a:lstStyle/>
          <a:p>
            <a:r>
              <a:rPr lang="en-US" dirty="0"/>
              <a:t>Cambridge Train Stations</a:t>
            </a:r>
          </a:p>
        </p:txBody>
      </p:sp>
      <p:pic>
        <p:nvPicPr>
          <p:cNvPr id="5" name="Content Placeholder 4">
            <a:extLst>
              <a:ext uri="{FF2B5EF4-FFF2-40B4-BE49-F238E27FC236}">
                <a16:creationId xmlns:a16="http://schemas.microsoft.com/office/drawing/2014/main" id="{6EF6002B-20EB-2F41-A79E-8E230D72FB29}"/>
              </a:ext>
            </a:extLst>
          </p:cNvPr>
          <p:cNvPicPr>
            <a:picLocks noGrp="1" noChangeAspect="1"/>
          </p:cNvPicPr>
          <p:nvPr>
            <p:ph idx="1"/>
          </p:nvPr>
        </p:nvPicPr>
        <p:blipFill rotWithShape="1">
          <a:blip r:embed="rId2"/>
          <a:srcRect r="8811"/>
          <a:stretch/>
        </p:blipFill>
        <p:spPr>
          <a:xfrm>
            <a:off x="4455246" y="2050849"/>
            <a:ext cx="6599608" cy="3449638"/>
          </a:xfrm>
        </p:spPr>
      </p:pic>
      <p:sp>
        <p:nvSpPr>
          <p:cNvPr id="6" name="TextBox 5">
            <a:extLst>
              <a:ext uri="{FF2B5EF4-FFF2-40B4-BE49-F238E27FC236}">
                <a16:creationId xmlns:a16="http://schemas.microsoft.com/office/drawing/2014/main" id="{91676F33-30A4-E34A-883E-E8ADDD2A4843}"/>
              </a:ext>
            </a:extLst>
          </p:cNvPr>
          <p:cNvSpPr txBox="1"/>
          <p:nvPr/>
        </p:nvSpPr>
        <p:spPr>
          <a:xfrm>
            <a:off x="1043928" y="2050849"/>
            <a:ext cx="3411318" cy="2031325"/>
          </a:xfrm>
          <a:prstGeom prst="rect">
            <a:avLst/>
          </a:prstGeom>
          <a:noFill/>
        </p:spPr>
        <p:txBody>
          <a:bodyPr wrap="none" rtlCol="0">
            <a:spAutoFit/>
          </a:bodyPr>
          <a:lstStyle/>
          <a:p>
            <a:pPr marL="285750" indent="-285750">
              <a:buFont typeface="Arial" panose="020B0604020202020204" pitchFamily="34" charset="0"/>
              <a:buChar char="•"/>
            </a:pPr>
            <a:r>
              <a:rPr lang="en-US" dirty="0"/>
              <a:t>Proximity to train stations are </a:t>
            </a:r>
          </a:p>
          <a:p>
            <a:r>
              <a:rPr lang="en-US" dirty="0"/>
              <a:t>Important to potential clients who</a:t>
            </a:r>
          </a:p>
          <a:p>
            <a:r>
              <a:rPr lang="en-US" dirty="0"/>
              <a:t>may commute to work</a:t>
            </a:r>
          </a:p>
          <a:p>
            <a:pPr marL="285750" indent="-285750">
              <a:buFont typeface="Arial" panose="020B0604020202020204" pitchFamily="34" charset="0"/>
              <a:buChar char="•"/>
            </a:pPr>
            <a:r>
              <a:rPr lang="en-US" dirty="0"/>
              <a:t>CB1 closest to Central but far</a:t>
            </a:r>
          </a:p>
          <a:p>
            <a:r>
              <a:rPr lang="en-US" dirty="0"/>
              <a:t> from Cambridge North Station</a:t>
            </a:r>
          </a:p>
          <a:p>
            <a:pPr marL="285750" indent="-285750">
              <a:buFont typeface="Arial" panose="020B0604020202020204" pitchFamily="34" charset="0"/>
              <a:buChar char="•"/>
            </a:pPr>
            <a:r>
              <a:rPr lang="en-US" dirty="0"/>
              <a:t>CB4 and CB5 roughly even</a:t>
            </a:r>
          </a:p>
          <a:p>
            <a:r>
              <a:rPr lang="en-US" dirty="0"/>
              <a:t> distance to both stations</a:t>
            </a:r>
          </a:p>
        </p:txBody>
      </p:sp>
    </p:spTree>
    <p:extLst>
      <p:ext uri="{BB962C8B-B14F-4D97-AF65-F5344CB8AC3E}">
        <p14:creationId xmlns:p14="http://schemas.microsoft.com/office/powerpoint/2010/main" val="88273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D0B9-E540-614B-9F0E-7EC8BAE7E62B}"/>
              </a:ext>
            </a:extLst>
          </p:cNvPr>
          <p:cNvSpPr>
            <a:spLocks noGrp="1"/>
          </p:cNvSpPr>
          <p:nvPr>
            <p:ph type="title"/>
          </p:nvPr>
        </p:nvSpPr>
        <p:spPr/>
        <p:txBody>
          <a:bodyPr/>
          <a:lstStyle/>
          <a:p>
            <a:r>
              <a:rPr lang="en-US" dirty="0"/>
              <a:t>Crime stats</a:t>
            </a:r>
          </a:p>
        </p:txBody>
      </p:sp>
      <p:pic>
        <p:nvPicPr>
          <p:cNvPr id="5" name="Content Placeholder 4">
            <a:extLst>
              <a:ext uri="{FF2B5EF4-FFF2-40B4-BE49-F238E27FC236}">
                <a16:creationId xmlns:a16="http://schemas.microsoft.com/office/drawing/2014/main" id="{710A5151-D025-5649-8088-C1BDC6D41387}"/>
              </a:ext>
            </a:extLst>
          </p:cNvPr>
          <p:cNvPicPr>
            <a:picLocks noGrp="1" noChangeAspect="1"/>
          </p:cNvPicPr>
          <p:nvPr>
            <p:ph idx="1"/>
          </p:nvPr>
        </p:nvPicPr>
        <p:blipFill>
          <a:blip r:embed="rId2"/>
          <a:stretch>
            <a:fillRect/>
          </a:stretch>
        </p:blipFill>
        <p:spPr>
          <a:xfrm>
            <a:off x="5567423" y="156780"/>
            <a:ext cx="4648682" cy="1584188"/>
          </a:xfrm>
        </p:spPr>
      </p:pic>
      <p:pic>
        <p:nvPicPr>
          <p:cNvPr id="7" name="Picture 6">
            <a:extLst>
              <a:ext uri="{FF2B5EF4-FFF2-40B4-BE49-F238E27FC236}">
                <a16:creationId xmlns:a16="http://schemas.microsoft.com/office/drawing/2014/main" id="{107DC4F3-6484-7D45-A5D2-7282C93BE8D9}"/>
              </a:ext>
            </a:extLst>
          </p:cNvPr>
          <p:cNvPicPr>
            <a:picLocks noChangeAspect="1"/>
          </p:cNvPicPr>
          <p:nvPr/>
        </p:nvPicPr>
        <p:blipFill rotWithShape="1">
          <a:blip r:embed="rId3"/>
          <a:srcRect l="11495" t="10619" r="15716" b="5266"/>
          <a:stretch/>
        </p:blipFill>
        <p:spPr>
          <a:xfrm>
            <a:off x="6320809" y="2007365"/>
            <a:ext cx="4734045" cy="3803126"/>
          </a:xfrm>
          <a:prstGeom prst="rect">
            <a:avLst/>
          </a:prstGeom>
        </p:spPr>
      </p:pic>
      <p:sp>
        <p:nvSpPr>
          <p:cNvPr id="12" name="TextBox 11">
            <a:extLst>
              <a:ext uri="{FF2B5EF4-FFF2-40B4-BE49-F238E27FC236}">
                <a16:creationId xmlns:a16="http://schemas.microsoft.com/office/drawing/2014/main" id="{65A32A69-5E92-1B46-A209-BAD3A2CD8871}"/>
              </a:ext>
            </a:extLst>
          </p:cNvPr>
          <p:cNvSpPr txBox="1"/>
          <p:nvPr/>
        </p:nvSpPr>
        <p:spPr>
          <a:xfrm>
            <a:off x="1451579" y="2314937"/>
            <a:ext cx="4636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Crime stats collected from local police forces over last 6 months</a:t>
            </a:r>
          </a:p>
          <a:p>
            <a:pPr marL="285750" indent="-285750">
              <a:buFont typeface="Arial" panose="020B0604020202020204" pitchFamily="34" charset="0"/>
              <a:buChar char="•"/>
            </a:pPr>
            <a:r>
              <a:rPr lang="en-US" dirty="0"/>
              <a:t>Crime types categorized and visualized on interactive map</a:t>
            </a:r>
          </a:p>
          <a:p>
            <a:pPr marL="285750" indent="-285750">
              <a:buFont typeface="Arial" panose="020B0604020202020204" pitchFamily="34" charset="0"/>
              <a:buChar char="•"/>
            </a:pPr>
            <a:r>
              <a:rPr lang="en-US" dirty="0"/>
              <a:t>Crime clusters around central location</a:t>
            </a:r>
          </a:p>
        </p:txBody>
      </p:sp>
    </p:spTree>
    <p:extLst>
      <p:ext uri="{BB962C8B-B14F-4D97-AF65-F5344CB8AC3E}">
        <p14:creationId xmlns:p14="http://schemas.microsoft.com/office/powerpoint/2010/main" val="401991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E891-64B2-F741-A9E7-AED35FAC2FB4}"/>
              </a:ext>
            </a:extLst>
          </p:cNvPr>
          <p:cNvSpPr>
            <a:spLocks noGrp="1"/>
          </p:cNvSpPr>
          <p:nvPr>
            <p:ph type="title"/>
          </p:nvPr>
        </p:nvSpPr>
        <p:spPr/>
        <p:txBody>
          <a:bodyPr/>
          <a:lstStyle/>
          <a:p>
            <a:r>
              <a:rPr lang="en-US" dirty="0"/>
              <a:t>Crime Stats Continued</a:t>
            </a:r>
          </a:p>
        </p:txBody>
      </p:sp>
      <p:pic>
        <p:nvPicPr>
          <p:cNvPr id="4" name="Content Placeholder 3">
            <a:extLst>
              <a:ext uri="{FF2B5EF4-FFF2-40B4-BE49-F238E27FC236}">
                <a16:creationId xmlns:a16="http://schemas.microsoft.com/office/drawing/2014/main" id="{FEB746C3-0FD9-3F4E-98B7-724C4A7B66A4}"/>
              </a:ext>
            </a:extLst>
          </p:cNvPr>
          <p:cNvPicPr>
            <a:picLocks noGrp="1" noChangeAspect="1"/>
          </p:cNvPicPr>
          <p:nvPr>
            <p:ph idx="1"/>
          </p:nvPr>
        </p:nvPicPr>
        <p:blipFill>
          <a:blip r:embed="rId2"/>
          <a:stretch>
            <a:fillRect/>
          </a:stretch>
        </p:blipFill>
        <p:spPr>
          <a:xfrm>
            <a:off x="6204031" y="2016125"/>
            <a:ext cx="4850824" cy="4011582"/>
          </a:xfrm>
          <a:prstGeom prst="rect">
            <a:avLst/>
          </a:prstGeom>
        </p:spPr>
      </p:pic>
      <p:pic>
        <p:nvPicPr>
          <p:cNvPr id="5" name="Content Placeholder 3">
            <a:extLst>
              <a:ext uri="{FF2B5EF4-FFF2-40B4-BE49-F238E27FC236}">
                <a16:creationId xmlns:a16="http://schemas.microsoft.com/office/drawing/2014/main" id="{5F87F81C-D636-AC46-AA04-D203F690A03D}"/>
              </a:ext>
            </a:extLst>
          </p:cNvPr>
          <p:cNvPicPr>
            <a:picLocks noChangeAspect="1"/>
          </p:cNvPicPr>
          <p:nvPr/>
        </p:nvPicPr>
        <p:blipFill>
          <a:blip r:embed="rId2"/>
          <a:stretch>
            <a:fillRect/>
          </a:stretch>
        </p:blipFill>
        <p:spPr>
          <a:xfrm>
            <a:off x="6041986" y="1958252"/>
            <a:ext cx="4850824" cy="4011582"/>
          </a:xfrm>
          <a:prstGeom prst="rect">
            <a:avLst/>
          </a:prstGeom>
        </p:spPr>
      </p:pic>
      <p:sp>
        <p:nvSpPr>
          <p:cNvPr id="6" name="TextBox 5">
            <a:extLst>
              <a:ext uri="{FF2B5EF4-FFF2-40B4-BE49-F238E27FC236}">
                <a16:creationId xmlns:a16="http://schemas.microsoft.com/office/drawing/2014/main" id="{6D852391-048E-8542-94EA-4B25F4D471C0}"/>
              </a:ext>
            </a:extLst>
          </p:cNvPr>
          <p:cNvSpPr txBox="1"/>
          <p:nvPr/>
        </p:nvSpPr>
        <p:spPr>
          <a:xfrm>
            <a:off x="1451579" y="2349661"/>
            <a:ext cx="4700261" cy="923330"/>
          </a:xfrm>
          <a:prstGeom prst="rect">
            <a:avLst/>
          </a:prstGeom>
          <a:noFill/>
        </p:spPr>
        <p:txBody>
          <a:bodyPr wrap="none" rtlCol="0">
            <a:spAutoFit/>
          </a:bodyPr>
          <a:lstStyle/>
          <a:p>
            <a:r>
              <a:rPr lang="en-US" dirty="0"/>
              <a:t>Heat map created based on crimes displays that </a:t>
            </a:r>
          </a:p>
          <a:p>
            <a:r>
              <a:rPr lang="en-US" dirty="0"/>
              <a:t>Lower districts within City (CB2) display less</a:t>
            </a:r>
          </a:p>
          <a:p>
            <a:r>
              <a:rPr lang="en-US" dirty="0"/>
              <a:t>intensity of crimes</a:t>
            </a:r>
          </a:p>
        </p:txBody>
      </p:sp>
    </p:spTree>
    <p:extLst>
      <p:ext uri="{BB962C8B-B14F-4D97-AF65-F5344CB8AC3E}">
        <p14:creationId xmlns:p14="http://schemas.microsoft.com/office/powerpoint/2010/main" val="327660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EC9F-C7A2-814D-8108-85F4C9787E1C}"/>
              </a:ext>
            </a:extLst>
          </p:cNvPr>
          <p:cNvSpPr>
            <a:spLocks noGrp="1"/>
          </p:cNvSpPr>
          <p:nvPr>
            <p:ph type="title"/>
          </p:nvPr>
        </p:nvSpPr>
        <p:spPr/>
        <p:txBody>
          <a:bodyPr/>
          <a:lstStyle/>
          <a:p>
            <a:r>
              <a:rPr lang="en-US" dirty="0"/>
              <a:t>Local Venues</a:t>
            </a:r>
          </a:p>
        </p:txBody>
      </p:sp>
      <p:pic>
        <p:nvPicPr>
          <p:cNvPr id="5" name="Content Placeholder 4">
            <a:extLst>
              <a:ext uri="{FF2B5EF4-FFF2-40B4-BE49-F238E27FC236}">
                <a16:creationId xmlns:a16="http://schemas.microsoft.com/office/drawing/2014/main" id="{593268C0-C9B3-F447-8E44-6FC71D5C8774}"/>
              </a:ext>
            </a:extLst>
          </p:cNvPr>
          <p:cNvPicPr>
            <a:picLocks noGrp="1" noChangeAspect="1"/>
          </p:cNvPicPr>
          <p:nvPr>
            <p:ph idx="1"/>
          </p:nvPr>
        </p:nvPicPr>
        <p:blipFill>
          <a:blip r:embed="rId2"/>
          <a:stretch>
            <a:fillRect/>
          </a:stretch>
        </p:blipFill>
        <p:spPr>
          <a:xfrm>
            <a:off x="5164354" y="259970"/>
            <a:ext cx="6272513" cy="1345106"/>
          </a:xfrm>
        </p:spPr>
      </p:pic>
      <p:pic>
        <p:nvPicPr>
          <p:cNvPr id="7" name="Picture 6">
            <a:extLst>
              <a:ext uri="{FF2B5EF4-FFF2-40B4-BE49-F238E27FC236}">
                <a16:creationId xmlns:a16="http://schemas.microsoft.com/office/drawing/2014/main" id="{8C3568EA-8421-B749-BBED-ED49E1AD42F8}"/>
              </a:ext>
            </a:extLst>
          </p:cNvPr>
          <p:cNvPicPr>
            <a:picLocks noChangeAspect="1"/>
          </p:cNvPicPr>
          <p:nvPr/>
        </p:nvPicPr>
        <p:blipFill>
          <a:blip r:embed="rId3"/>
          <a:stretch>
            <a:fillRect/>
          </a:stretch>
        </p:blipFill>
        <p:spPr>
          <a:xfrm>
            <a:off x="6204030" y="2021766"/>
            <a:ext cx="4866188" cy="3938181"/>
          </a:xfrm>
          <a:prstGeom prst="rect">
            <a:avLst/>
          </a:prstGeom>
        </p:spPr>
      </p:pic>
      <p:sp>
        <p:nvSpPr>
          <p:cNvPr id="10" name="TextBox 9">
            <a:extLst>
              <a:ext uri="{FF2B5EF4-FFF2-40B4-BE49-F238E27FC236}">
                <a16:creationId xmlns:a16="http://schemas.microsoft.com/office/drawing/2014/main" id="{C01DAFD8-B1B5-C645-89E8-6F437B7E5C04}"/>
              </a:ext>
            </a:extLst>
          </p:cNvPr>
          <p:cNvSpPr txBox="1"/>
          <p:nvPr/>
        </p:nvSpPr>
        <p:spPr>
          <a:xfrm>
            <a:off x="1451579" y="2372810"/>
            <a:ext cx="4647170" cy="1200329"/>
          </a:xfrm>
          <a:prstGeom prst="rect">
            <a:avLst/>
          </a:prstGeom>
          <a:noFill/>
        </p:spPr>
        <p:txBody>
          <a:bodyPr wrap="none" rtlCol="0">
            <a:spAutoFit/>
          </a:bodyPr>
          <a:lstStyle/>
          <a:p>
            <a:r>
              <a:rPr lang="en-US" dirty="0"/>
              <a:t>Foursquare API used to collect information</a:t>
            </a:r>
          </a:p>
          <a:p>
            <a:r>
              <a:rPr lang="en-US" dirty="0"/>
              <a:t>on all Venues within Cambridge.</a:t>
            </a:r>
          </a:p>
          <a:p>
            <a:r>
              <a:rPr lang="en-US" dirty="0"/>
              <a:t>Visualized on interactive map in relation to our </a:t>
            </a:r>
          </a:p>
          <a:p>
            <a:r>
              <a:rPr lang="en-US" dirty="0"/>
              <a:t>Candidate areas.</a:t>
            </a:r>
          </a:p>
        </p:txBody>
      </p:sp>
    </p:spTree>
    <p:extLst>
      <p:ext uri="{BB962C8B-B14F-4D97-AF65-F5344CB8AC3E}">
        <p14:creationId xmlns:p14="http://schemas.microsoft.com/office/powerpoint/2010/main" val="17452532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{509A42AF-CD90-6741-9B52-4DB35D741DCD}tf10001119</Template>
  <TotalTime>239</TotalTime>
  <Words>475</Words>
  <Application>Microsoft Macintosh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Gallery</vt:lpstr>
      <vt:lpstr>Development Sites within Cambridge, UK</vt:lpstr>
      <vt:lpstr>The Project</vt:lpstr>
      <vt:lpstr>The City –  Location of Cambridge, UK</vt:lpstr>
      <vt:lpstr>Post Codes</vt:lpstr>
      <vt:lpstr>Candidate Areas</vt:lpstr>
      <vt:lpstr>Cambridge Train Stations</vt:lpstr>
      <vt:lpstr>Crime stats</vt:lpstr>
      <vt:lpstr>Crime Stats Continued</vt:lpstr>
      <vt:lpstr>Local Venues</vt:lpstr>
      <vt:lpstr>Closest Venues</vt:lpstr>
      <vt:lpstr>Top Venues – Clustered into Subgroups</vt:lpstr>
      <vt:lpstr>Conclusions</vt:lpstr>
      <vt:lpstr>Future Suggestions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Sites within Cambridge, UK</dc:title>
  <dc:creator>Winnard C.</dc:creator>
  <cp:lastModifiedBy>Winnard C.</cp:lastModifiedBy>
  <cp:revision>8</cp:revision>
  <dcterms:created xsi:type="dcterms:W3CDTF">2020-04-30T09:31:26Z</dcterms:created>
  <dcterms:modified xsi:type="dcterms:W3CDTF">2020-04-30T13:31:11Z</dcterms:modified>
</cp:coreProperties>
</file>